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8" r:id="rId3"/>
    <p:sldId id="257" r:id="rId4"/>
    <p:sldId id="260" r:id="rId5"/>
    <p:sldId id="265" r:id="rId6"/>
    <p:sldId id="262" r:id="rId7"/>
    <p:sldId id="259" r:id="rId8"/>
    <p:sldId id="263" r:id="rId9"/>
    <p:sldId id="264" r:id="rId10"/>
    <p:sldId id="261" r:id="rId11"/>
    <p:sldId id="266" r:id="rId12"/>
    <p:sldId id="267" r:id="rId13"/>
    <p:sldId id="270" r:id="rId14"/>
    <p:sldId id="269" r:id="rId15"/>
    <p:sldId id="271" r:id="rId16"/>
    <p:sldId id="268" r:id="rId17"/>
    <p:sldId id="272"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38" autoAdjust="0"/>
    <p:restoredTop sz="94660"/>
  </p:normalViewPr>
  <p:slideViewPr>
    <p:cSldViewPr>
      <p:cViewPr>
        <p:scale>
          <a:sx n="75" d="100"/>
          <a:sy n="75" d="100"/>
        </p:scale>
        <p:origin x="-342" y="23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26F3B-5397-438A-A870-BE957E08EE1B}" type="datetimeFigureOut">
              <a:rPr lang="en-US" smtClean="0"/>
              <a:pPr/>
              <a:t>10/15/2012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2D9B42-52DB-48F8-8970-B26F8A13994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the following video clips, animals are the main characters in the story.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Personification:  Giving an animal or thing human characteristics.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Activate</a:t>
            </a:r>
            <a:r>
              <a:rPr lang="en-US" baseline="0" dirty="0" smtClean="0"/>
              <a:t> prior knowledge by watching a short clip Ratatouille. Ask “what are the characteristics of a rat?” Make a list of rat characteristics (found on the next slide) Read The Story of Jumping Mouse and make a list of the mouse characteristics. Ask students to turn and talk about how the rat and mice are portrayed.  The next day review the list that you made and follow-up by reading the informational text Outside and Inside Rats &amp; Mice. While you are reading the book students can complete the Venn Diagram on the next slide. Students can place in their interactive student notebook. </a:t>
            </a:r>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Activate</a:t>
            </a:r>
            <a:r>
              <a:rPr lang="en-US" baseline="0" dirty="0" smtClean="0"/>
              <a:t> prior knowledge by watching a short clip Ratatouille. Ask “what are the characteristics of a rat?” Make a list of rat characteristics (found on the next slide) Read The Story of Jumping Mouse and make a list of the mouse characteristics. Ask students to turn and talk about how the rat and mice are portrayed.  The next day review the list that you made and follow-up by reading the informational text Outside and Inside Rats &amp; Mice. While you are reading the book students can complete the Venn Diagram on the next slide. Students can place in their interactive student notebook. </a:t>
            </a:r>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Today’s goal</a:t>
            </a:r>
            <a:r>
              <a:rPr lang="en-US" baseline="0" dirty="0" smtClean="0"/>
              <a:t> is a big one, our focus will be on poetry. Ask students if they know what a limerick is, chances are they will not know. Read several of the limericks from the book The Complete Nonsense of Edward Lear. When finished have the students “buzz” about what they think a limerick is from the examples that were just read. Can they come up with a definition? </a:t>
            </a:r>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Pass out a poem to each child. Have them read</a:t>
            </a:r>
            <a:r>
              <a:rPr lang="en-US" baseline="0" dirty="0" smtClean="0"/>
              <a:t> the poem several times. Ask them why this poem is considered a limerick? Do the characteristics match the definition that they came up with? Discuss the poetry elements: verse, rhythm, and meter. If time allows have them illustrate what the Limerick means to them.</a:t>
            </a:r>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Today’s goal</a:t>
            </a:r>
            <a:r>
              <a:rPr lang="en-US" baseline="0" dirty="0" smtClean="0"/>
              <a:t> is a big one, our focus will be on poetry. Ask students if they know what a limerick is, chances are they will not know. Read several of the limericks from the book The Complete Nonsense of Edward Lear. When finished have the students “buzz” about what they think a limerick is from the examples that were just read. Can they come up with a definition? </a:t>
            </a:r>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r>
              <a:rPr lang="en-US" baseline="0" dirty="0" smtClean="0"/>
              <a:t> the way the animals are portrayed in this film clip.  Talk about personification in the video.  What events in the video give you clues as to how the animals are portrayed or what characteristics they possess.</a:t>
            </a:r>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r>
              <a:rPr lang="en-US" baseline="0" dirty="0" smtClean="0"/>
              <a:t> the way animals are portrayed in this clip.  What events in the video give you clues as to what characteristics the animals in this clip possess?</a:t>
            </a:r>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Rate yourself</a:t>
            </a:r>
            <a:r>
              <a:rPr lang="en-US" baseline="0" dirty="0" smtClean="0"/>
              <a:t> after the task.</a:t>
            </a:r>
            <a:endParaRPr lang="en-US" dirty="0" smtClean="0"/>
          </a:p>
          <a:p>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SL.4.1 Engage effectively in a range of collaborative discussions with diverse partners on grade 4 topics and texts, building on others ideas and expressing their own clearly. </a:t>
            </a:r>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Talk about the Essential Question.</a:t>
            </a:r>
            <a:r>
              <a:rPr lang="en-US" baseline="0" dirty="0" smtClean="0"/>
              <a:t>  What did we not</a:t>
            </a:r>
            <a:r>
              <a:rPr lang="en-US" i="0" baseline="0" dirty="0" smtClean="0"/>
              <a:t>ice yesterday?  We will be comparing two different texts (video and book) to understand how animals are portrayed in both fiction and non-fiction.</a:t>
            </a:r>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View thi</a:t>
            </a:r>
            <a:r>
              <a:rPr lang="en-US" baseline="0" dirty="0" smtClean="0"/>
              <a:t>s clip from many years ago, in which the main character is a horse named Mr. Ed.  Fiction or non-fiction?</a:t>
            </a:r>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 selections from </a:t>
            </a:r>
            <a:r>
              <a:rPr lang="en-US" b="1" u="sng" dirty="0" smtClean="0"/>
              <a:t>Horses</a:t>
            </a:r>
            <a:r>
              <a:rPr lang="en-US" b="0" u="none" baseline="0" dirty="0" smtClean="0"/>
              <a:t> by Seymour Simon.  Fiction or non-fiction?</a:t>
            </a:r>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SL.4.1 Engage effectively in a range of collaborative discussions with diverse partners on grade 4 topics and texts, building on others ideas and expressing their own clearly. </a:t>
            </a:r>
            <a:endParaRPr lang="en-US" dirty="0"/>
          </a:p>
        </p:txBody>
      </p:sp>
      <p:sp>
        <p:nvSpPr>
          <p:cNvPr id="4" name="Slide Number Placeholder 3"/>
          <p:cNvSpPr>
            <a:spLocks noGrp="1"/>
          </p:cNvSpPr>
          <p:nvPr>
            <p:ph type="sldNum" sz="quarter" idx="10"/>
          </p:nvPr>
        </p:nvSpPr>
        <p:spPr/>
        <p:txBody>
          <a:bodyPr/>
          <a:lstStyle/>
          <a:p>
            <a:fld id="{9B2D9B42-52DB-48F8-8970-B26F8A139947}"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43E27B2-5CED-4587-9F22-09B900D95FEA}" type="datetimeFigureOut">
              <a:rPr lang="en-US" smtClean="0"/>
              <a:pPr/>
              <a:t>10/15/2012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82CD6CB-0F27-40F3-A511-7FF386EC841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3E27B2-5CED-4587-9F22-09B900D95FEA}"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CD6CB-0F27-40F3-A511-7FF386EC84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3E27B2-5CED-4587-9F22-09B900D95FEA}"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CD6CB-0F27-40F3-A511-7FF386EC84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3E27B2-5CED-4587-9F22-09B900D95FEA}"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CD6CB-0F27-40F3-A511-7FF386EC84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3E27B2-5CED-4587-9F22-09B900D95FEA}"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CD6CB-0F27-40F3-A511-7FF386EC841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3E27B2-5CED-4587-9F22-09B900D95FEA}" type="datetimeFigureOut">
              <a:rPr lang="en-US" smtClean="0"/>
              <a:pPr/>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CD6CB-0F27-40F3-A511-7FF386EC84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43E27B2-5CED-4587-9F22-09B900D95FEA}" type="datetimeFigureOut">
              <a:rPr lang="en-US" smtClean="0"/>
              <a:pPr/>
              <a:t>10/15/2012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2CD6CB-0F27-40F3-A511-7FF386EC841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43E27B2-5CED-4587-9F22-09B900D95FEA}" type="datetimeFigureOut">
              <a:rPr lang="en-US" smtClean="0"/>
              <a:pPr/>
              <a:t>10/15/2012</a:t>
            </a:fld>
            <a:endParaRPr lang="en-US"/>
          </a:p>
        </p:txBody>
      </p:sp>
      <p:sp>
        <p:nvSpPr>
          <p:cNvPr id="8" name="Slide Number Placeholder 7"/>
          <p:cNvSpPr>
            <a:spLocks noGrp="1"/>
          </p:cNvSpPr>
          <p:nvPr>
            <p:ph type="sldNum" sz="quarter" idx="11"/>
          </p:nvPr>
        </p:nvSpPr>
        <p:spPr/>
        <p:txBody>
          <a:bodyPr/>
          <a:lstStyle/>
          <a:p>
            <a:fld id="{F82CD6CB-0F27-40F3-A511-7FF386EC8415}"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3E27B2-5CED-4587-9F22-09B900D95FEA}" type="datetimeFigureOut">
              <a:rPr lang="en-US" smtClean="0"/>
              <a:pPr/>
              <a:t>10/15/2012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2CD6CB-0F27-40F3-A511-7FF386EC84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3E27B2-5CED-4587-9F22-09B900D95FEA}" type="datetimeFigureOut">
              <a:rPr lang="en-US" smtClean="0"/>
              <a:pPr/>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F82CD6CB-0F27-40F3-A511-7FF386EC841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D43E27B2-5CED-4587-9F22-09B900D95FEA}" type="datetimeFigureOut">
              <a:rPr lang="en-US" smtClean="0"/>
              <a:pPr/>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CD6CB-0F27-40F3-A511-7FF386EC841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43E27B2-5CED-4587-9F22-09B900D95FEA}" type="datetimeFigureOut">
              <a:rPr lang="en-US" smtClean="0"/>
              <a:pPr/>
              <a:t>10/15/2012</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82CD6CB-0F27-40F3-A511-7FF386EC841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www.youtube.com/watch?v=1tEC7OTQwGk&amp;feature=related" TargetMode="External"/><Relationship Id="rId7"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http://www.amazon.com/gp/reader/068808740X/ref=sib_dp_pt#reader-link" TargetMode="External"/><Relationship Id="rId5" Type="http://schemas.openxmlformats.org/officeDocument/2006/relationships/image" Target="../media/image4.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youtube.com/watch?v=1tEC7OTQwGk&amp;feature=related" TargetMode="External"/><Relationship Id="rId7"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hyperlink" Target="http://www.amazon.com/gp/reader/068808740X/ref=sib_dp_pt#reader-link" TargetMode="External"/><Relationship Id="rId5" Type="http://schemas.openxmlformats.org/officeDocument/2006/relationships/image" Target="../media/image4.pn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www.amazon.com/gp/reader/0486201678/ref=sib_dp_pt#reader-lin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amazon.com/gp/reader/0486201678/ref=sib_dp_pt#reader-link"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GlUsBh8oA5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rxBS1E0KZQ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vAN_4wgm9t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776288"/>
            <a:ext cx="8458200" cy="2271712"/>
          </a:xfrm>
        </p:spPr>
        <p:txBody>
          <a:bodyPr/>
          <a:lstStyle/>
          <a:p>
            <a:r>
              <a:rPr lang="en-US" dirty="0" smtClean="0"/>
              <a:t>Animals are Characters, too:</a:t>
            </a:r>
            <a:br>
              <a:rPr lang="en-US" dirty="0" smtClean="0"/>
            </a:br>
            <a:r>
              <a:rPr lang="en-US" dirty="0" smtClean="0"/>
              <a:t>Fourth Grade</a:t>
            </a:r>
            <a:br>
              <a:rPr lang="en-US" dirty="0" smtClean="0"/>
            </a:br>
            <a:r>
              <a:rPr lang="en-US" dirty="0" smtClean="0"/>
              <a:t>Unit 3</a:t>
            </a:r>
            <a:endParaRPr lang="en-US" dirty="0"/>
          </a:p>
        </p:txBody>
      </p:sp>
      <p:sp>
        <p:nvSpPr>
          <p:cNvPr id="3" name="Subtitle 2"/>
          <p:cNvSpPr>
            <a:spLocks noGrp="1"/>
          </p:cNvSpPr>
          <p:nvPr>
            <p:ph type="subTitle" idx="1"/>
          </p:nvPr>
        </p:nvSpPr>
        <p:spPr>
          <a:xfrm>
            <a:off x="433050" y="3657600"/>
            <a:ext cx="8406150" cy="2286000"/>
          </a:xfrm>
        </p:spPr>
        <p:txBody>
          <a:bodyPr>
            <a:normAutofit lnSpcReduction="10000"/>
          </a:bodyPr>
          <a:lstStyle/>
          <a:p>
            <a:pPr algn="ctr"/>
            <a:r>
              <a:rPr lang="en-US" dirty="0" smtClean="0"/>
              <a:t>Characters Who Gallop, Bark, and Squeak</a:t>
            </a:r>
          </a:p>
          <a:p>
            <a:pPr algn="ctr"/>
            <a:endParaRPr lang="en-US" dirty="0" smtClean="0"/>
          </a:p>
          <a:p>
            <a:pPr algn="ctr"/>
            <a:r>
              <a:rPr lang="en-US" dirty="0" smtClean="0"/>
              <a:t>How do we portray animals in writing?</a:t>
            </a:r>
          </a:p>
          <a:p>
            <a:endParaRPr lang="en-US" dirty="0" smtClean="0"/>
          </a:p>
          <a:p>
            <a:r>
              <a:rPr lang="en-US" dirty="0" smtClean="0"/>
              <a:t>Old Wire Road Elementary School</a:t>
            </a:r>
          </a:p>
          <a:p>
            <a:r>
              <a:rPr lang="en-US" dirty="0" smtClean="0"/>
              <a:t>Trisha Grayson</a:t>
            </a:r>
          </a:p>
          <a:p>
            <a:r>
              <a:rPr lang="en-US" dirty="0" smtClean="0"/>
              <a:t>Deborah Goff</a:t>
            </a:r>
          </a:p>
          <a:p>
            <a:pPr algn="ctr"/>
            <a:endParaRPr lang="en-US" dirty="0" smtClean="0"/>
          </a:p>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782762"/>
          </a:xfrm>
        </p:spPr>
        <p:txBody>
          <a:bodyPr>
            <a:normAutofit fontScale="90000"/>
          </a:bodyPr>
          <a:lstStyle/>
          <a:p>
            <a:r>
              <a:rPr lang="en-US" dirty="0" smtClean="0"/>
              <a:t>In your Interactive Student Notebook (ISN) make a T-chart.</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Compare how the animals in the texts (video and book) were portrayed:</a:t>
            </a:r>
          </a:p>
          <a:p>
            <a:pPr lvl="1"/>
            <a:r>
              <a:rPr lang="en-US" dirty="0" smtClean="0"/>
              <a:t>How were the texts the same?</a:t>
            </a:r>
          </a:p>
          <a:p>
            <a:pPr lvl="1"/>
            <a:r>
              <a:rPr lang="en-US" dirty="0" smtClean="0"/>
              <a:t>How were the texts different?</a:t>
            </a:r>
          </a:p>
          <a:p>
            <a:pPr lvl="1">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457200"/>
            <a:ext cx="7470648" cy="5593080"/>
          </a:xfrm>
        </p:spPr>
        <p:txBody>
          <a:bodyPr>
            <a:normAutofit fontScale="90000"/>
          </a:bodyPr>
          <a:lstStyle/>
          <a:p>
            <a:pPr algn="ctr"/>
            <a:r>
              <a:rPr lang="en-US" sz="4400" dirty="0" smtClean="0"/>
              <a:t>Day 2</a:t>
            </a:r>
            <a:br>
              <a:rPr lang="en-US" sz="4400" dirty="0" smtClean="0"/>
            </a:br>
            <a:r>
              <a:rPr lang="en-US" sz="4400" dirty="0" smtClean="0"/>
              <a:t>Goal:</a:t>
            </a:r>
            <a:br>
              <a:rPr lang="en-US" sz="4400" dirty="0" smtClean="0"/>
            </a:br>
            <a:r>
              <a:rPr lang="en-US" sz="4400" dirty="0" smtClean="0"/>
              <a:t>I can find similarities and differences in the way animals are portrayed in fiction and non-fiction.</a:t>
            </a:r>
            <a:br>
              <a:rPr lang="en-US" sz="4400" dirty="0" smtClean="0"/>
            </a:br>
            <a:r>
              <a:rPr lang="en-US" sz="4400" dirty="0" smtClean="0"/>
              <a:t/>
            </a:r>
            <a:br>
              <a:rPr lang="en-US" sz="4400" dirty="0" smtClean="0"/>
            </a:br>
            <a:r>
              <a:rPr lang="en-US" sz="4400" dirty="0" smtClean="0"/>
              <a:t>Now, rate yourself again: </a:t>
            </a:r>
            <a:br>
              <a:rPr lang="en-US" sz="4400" dirty="0" smtClean="0"/>
            </a:br>
            <a:r>
              <a:rPr lang="en-US" sz="4400" dirty="0" smtClean="0"/>
              <a:t> 1 – 2 – 3 - 4</a:t>
            </a:r>
            <a:br>
              <a:rPr lang="en-US" sz="4400" dirty="0" smtClean="0"/>
            </a:br>
            <a:r>
              <a:rPr lang="en-US" sz="4400" dirty="0" smtClean="0"/>
              <a:t/>
            </a:r>
            <a:br>
              <a:rPr lang="en-US" sz="4400" dirty="0" smtClean="0"/>
            </a:br>
            <a:endParaRPr lang="en-US" sz="4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28600"/>
            <a:ext cx="7467600" cy="2209800"/>
          </a:xfrm>
        </p:spPr>
        <p:txBody>
          <a:bodyPr>
            <a:normAutofit fontScale="90000"/>
          </a:bodyPr>
          <a:lstStyle/>
          <a:p>
            <a:r>
              <a:rPr lang="en-US" dirty="0" smtClean="0"/>
              <a:t>Day 3 &amp; 4:</a:t>
            </a:r>
            <a:br>
              <a:rPr lang="en-US" dirty="0" smtClean="0"/>
            </a:br>
            <a:r>
              <a:rPr lang="en-US" sz="3600" dirty="0" smtClean="0"/>
              <a:t>Goal: I can find the similarities and differences in the way animals are portrayed in fiction and non-fiction.</a:t>
            </a:r>
            <a:endParaRPr lang="en-US" sz="3600" dirty="0"/>
          </a:p>
        </p:txBody>
      </p:sp>
      <p:pic>
        <p:nvPicPr>
          <p:cNvPr id="6148" name="Picture 4" descr="C:\Users\Trish\AppData\Local\Microsoft\Windows\Temporary Internet Files\Content.IE5\Y77VX9V1\MC900431621[1].png">
            <a:hlinkClick r:id="rId3"/>
          </p:cNvPr>
          <p:cNvPicPr>
            <a:picLocks noChangeAspect="1" noChangeArrowheads="1"/>
          </p:cNvPicPr>
          <p:nvPr/>
        </p:nvPicPr>
        <p:blipFill>
          <a:blip r:embed="rId4" cstate="print"/>
          <a:srcRect/>
          <a:stretch>
            <a:fillRect/>
          </a:stretch>
        </p:blipFill>
        <p:spPr bwMode="auto">
          <a:xfrm>
            <a:off x="1143000" y="2590800"/>
            <a:ext cx="1714500" cy="1714500"/>
          </a:xfrm>
          <a:prstGeom prst="rect">
            <a:avLst/>
          </a:prstGeom>
          <a:noFill/>
        </p:spPr>
      </p:pic>
      <p:sp>
        <p:nvSpPr>
          <p:cNvPr id="11" name="TextBox 10"/>
          <p:cNvSpPr txBox="1"/>
          <p:nvPr/>
        </p:nvSpPr>
        <p:spPr>
          <a:xfrm>
            <a:off x="1676400" y="4343400"/>
            <a:ext cx="543739" cy="369332"/>
          </a:xfrm>
          <a:prstGeom prst="rect">
            <a:avLst/>
          </a:prstGeom>
          <a:noFill/>
        </p:spPr>
        <p:txBody>
          <a:bodyPr wrap="square" rtlCol="0">
            <a:spAutoFit/>
          </a:bodyPr>
          <a:lstStyle/>
          <a:p>
            <a:r>
              <a:rPr lang="en-US" dirty="0" smtClean="0"/>
              <a:t>Rat</a:t>
            </a:r>
            <a:endParaRPr lang="en-US" dirty="0"/>
          </a:p>
        </p:txBody>
      </p:sp>
      <p:pic>
        <p:nvPicPr>
          <p:cNvPr id="6149" name="Picture 5"/>
          <p:cNvPicPr>
            <a:picLocks noChangeAspect="1" noChangeArrowheads="1"/>
          </p:cNvPicPr>
          <p:nvPr/>
        </p:nvPicPr>
        <p:blipFill>
          <a:blip r:embed="rId5" cstate="print"/>
          <a:srcRect/>
          <a:stretch>
            <a:fillRect/>
          </a:stretch>
        </p:blipFill>
        <p:spPr bwMode="auto">
          <a:xfrm>
            <a:off x="6172200" y="2895600"/>
            <a:ext cx="1957387" cy="1971469"/>
          </a:xfrm>
          <a:prstGeom prst="rect">
            <a:avLst/>
          </a:prstGeom>
          <a:noFill/>
          <a:ln w="9525">
            <a:noFill/>
            <a:miter lim="800000"/>
            <a:headEnd/>
            <a:tailEnd/>
          </a:ln>
        </p:spPr>
      </p:pic>
      <p:sp>
        <p:nvSpPr>
          <p:cNvPr id="15" name="Rectangle 14"/>
          <p:cNvSpPr/>
          <p:nvPr/>
        </p:nvSpPr>
        <p:spPr>
          <a:xfrm>
            <a:off x="914400" y="5257800"/>
            <a:ext cx="6781800" cy="1138773"/>
          </a:xfrm>
          <a:prstGeom prst="rect">
            <a:avLst/>
          </a:prstGeom>
        </p:spPr>
        <p:txBody>
          <a:bodyPr wrap="square">
            <a:spAutoFit/>
          </a:bodyPr>
          <a:lstStyle/>
          <a:p>
            <a:r>
              <a:rPr lang="en-US" sz="2500" dirty="0" smtClean="0"/>
              <a:t>Rate yourself: </a:t>
            </a:r>
            <a:br>
              <a:rPr lang="en-US" sz="2500" dirty="0" smtClean="0"/>
            </a:br>
            <a:r>
              <a:rPr lang="en-US" sz="2500" dirty="0" smtClean="0"/>
              <a:t> 1 – 2 – 3 - 4</a:t>
            </a:r>
            <a:r>
              <a:rPr lang="en-US" dirty="0" smtClean="0"/>
              <a:t/>
            </a:r>
            <a:br>
              <a:rPr lang="en-US" dirty="0" smtClean="0"/>
            </a:br>
            <a:endParaRPr lang="en-US" dirty="0"/>
          </a:p>
        </p:txBody>
      </p:sp>
      <p:sp>
        <p:nvSpPr>
          <p:cNvPr id="4098" name="AutoShape 2" descr="The Story of Jumping Mouse"/>
          <p:cNvSpPr>
            <a:spLocks noChangeAspect="1" noChangeArrowheads="1"/>
          </p:cNvSpPr>
          <p:nvPr/>
        </p:nvSpPr>
        <p:spPr bwMode="auto">
          <a:xfrm>
            <a:off x="0" y="-455613"/>
            <a:ext cx="685800" cy="8858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The Story of Jumping Mouse"/>
          <p:cNvSpPr>
            <a:spLocks noChangeAspect="1" noChangeArrowheads="1"/>
          </p:cNvSpPr>
          <p:nvPr/>
        </p:nvSpPr>
        <p:spPr bwMode="auto">
          <a:xfrm>
            <a:off x="0" y="-455613"/>
            <a:ext cx="685800" cy="8858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2" name="Picture 6" descr="The Story of Jumping Mouse">
            <a:hlinkClick r:id="rId6"/>
          </p:cNvPr>
          <p:cNvPicPr>
            <a:picLocks noChangeAspect="1" noChangeArrowheads="1"/>
          </p:cNvPicPr>
          <p:nvPr/>
        </p:nvPicPr>
        <p:blipFill>
          <a:blip r:embed="rId7" cstate="print"/>
          <a:srcRect l="13333" t="13333" r="20000"/>
          <a:stretch>
            <a:fillRect/>
          </a:stretch>
        </p:blipFill>
        <p:spPr bwMode="auto">
          <a:xfrm>
            <a:off x="3657600" y="2743200"/>
            <a:ext cx="1905000" cy="24765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609600"/>
            <a:ext cx="3657600" cy="5516563"/>
          </a:xfrm>
        </p:spPr>
        <p:txBody>
          <a:bodyPr/>
          <a:lstStyle/>
          <a:p>
            <a:r>
              <a:rPr lang="en-US" dirty="0" smtClean="0"/>
              <a:t>Characteristics of a rat:</a:t>
            </a:r>
            <a:endParaRPr lang="en-US" dirty="0"/>
          </a:p>
        </p:txBody>
      </p:sp>
      <p:sp>
        <p:nvSpPr>
          <p:cNvPr id="4" name="Content Placeholder 3"/>
          <p:cNvSpPr>
            <a:spLocks noGrp="1"/>
          </p:cNvSpPr>
          <p:nvPr>
            <p:ph sz="half" idx="2"/>
          </p:nvPr>
        </p:nvSpPr>
        <p:spPr>
          <a:xfrm>
            <a:off x="4267200" y="609600"/>
            <a:ext cx="3657600" cy="5516563"/>
          </a:xfrm>
        </p:spPr>
        <p:txBody>
          <a:bodyPr/>
          <a:lstStyle/>
          <a:p>
            <a:r>
              <a:rPr lang="en-US" dirty="0" smtClean="0"/>
              <a:t>Characteristics of a mouse</a:t>
            </a:r>
            <a:endParaRPr lang="en-US" dirty="0"/>
          </a:p>
        </p:txBody>
      </p:sp>
      <p:cxnSp>
        <p:nvCxnSpPr>
          <p:cNvPr id="6" name="Straight Connector 5"/>
          <p:cNvCxnSpPr/>
          <p:nvPr/>
        </p:nvCxnSpPr>
        <p:spPr>
          <a:xfrm rot="16200000" flipH="1">
            <a:off x="1257300" y="3390900"/>
            <a:ext cx="5943600" cy="762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352800" y="990600"/>
            <a:ext cx="5791200" cy="5029200"/>
          </a:xfrm>
          <a:prstGeom prst="ellipse">
            <a:avLst/>
          </a:prstGeom>
          <a:gradFill flip="none" rotWithShape="1">
            <a:gsLst>
              <a:gs pos="0">
                <a:schemeClr val="bg1">
                  <a:lumMod val="85000"/>
                  <a:alpha val="50000"/>
                </a:schemeClr>
              </a:gs>
              <a:gs pos="100000">
                <a:schemeClr val="tx1">
                  <a:lumMod val="50000"/>
                  <a:lumOff val="50000"/>
                  <a:alpha val="50000"/>
                </a:schemeClr>
              </a:gs>
            </a:gsLst>
            <a:path path="shape">
              <a:fillToRect l="50000" t="50000" r="50000" b="50000"/>
            </a:path>
            <a:tileRect/>
          </a:gradFill>
          <a:ln w="76200" cmpd="sng">
            <a:gradFill flip="none" rotWithShape="1">
              <a:gsLst>
                <a:gs pos="0">
                  <a:schemeClr val="tx1">
                    <a:lumMod val="75000"/>
                    <a:lumOff val="25000"/>
                  </a:schemeClr>
                </a:gs>
                <a:gs pos="100000">
                  <a:schemeClr val="tx1">
                    <a:lumMod val="75000"/>
                    <a:lumOff val="25000"/>
                  </a:schemeClr>
                </a:gs>
                <a:gs pos="50000">
                  <a:schemeClr val="bg1">
                    <a:lumMod val="75000"/>
                  </a:schemeClr>
                </a:gs>
              </a:gsLst>
              <a:lin ang="2700000" scaled="0"/>
              <a:tileRect/>
            </a:gra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Oval 3"/>
          <p:cNvSpPr/>
          <p:nvPr/>
        </p:nvSpPr>
        <p:spPr>
          <a:xfrm>
            <a:off x="0" y="1066800"/>
            <a:ext cx="5638800" cy="5029200"/>
          </a:xfrm>
          <a:prstGeom prst="ellipse">
            <a:avLst/>
          </a:prstGeom>
          <a:gradFill flip="none" rotWithShape="1">
            <a:gsLst>
              <a:gs pos="100000">
                <a:srgbClr val="208ECD">
                  <a:alpha val="50000"/>
                </a:srgbClr>
              </a:gs>
              <a:gs pos="0">
                <a:srgbClr val="74F4FF">
                  <a:alpha val="50000"/>
                </a:srgbClr>
              </a:gs>
            </a:gsLst>
            <a:path path="shape">
              <a:fillToRect l="50000" t="50000" r="50000" b="50000"/>
            </a:path>
            <a:tileRect/>
          </a:gradFill>
          <a:ln w="76200" cmpd="sng">
            <a:gradFill flip="none" rotWithShape="1">
              <a:gsLst>
                <a:gs pos="0">
                  <a:srgbClr val="176FA2"/>
                </a:gs>
                <a:gs pos="100000">
                  <a:srgbClr val="208ECD"/>
                </a:gs>
                <a:gs pos="71000">
                  <a:srgbClr val="74F4FF"/>
                </a:gs>
              </a:gsLst>
              <a:lin ang="0" scaled="1"/>
              <a:tileRect/>
            </a:gra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7" name="TextBox 6"/>
          <p:cNvSpPr txBox="1"/>
          <p:nvPr/>
        </p:nvSpPr>
        <p:spPr>
          <a:xfrm>
            <a:off x="190500" y="139700"/>
            <a:ext cx="1727200" cy="646331"/>
          </a:xfrm>
          <a:prstGeom prst="rect">
            <a:avLst/>
          </a:prstGeom>
          <a:noFill/>
        </p:spPr>
        <p:txBody>
          <a:bodyPr>
            <a:spAutoFit/>
          </a:bodyPr>
          <a:lstStyle/>
          <a:p>
            <a:pPr fontAlgn="auto">
              <a:spcBef>
                <a:spcPts val="0"/>
              </a:spcBef>
              <a:spcAft>
                <a:spcPts val="0"/>
              </a:spcAft>
              <a:defRPr/>
            </a:pPr>
            <a:r>
              <a:rPr lang="en-US" b="1" dirty="0" smtClean="0">
                <a:latin typeface="+mj-lt"/>
                <a:ea typeface="ＭＳ Ｐゴシック" pitchFamily="-105" charset="-128"/>
                <a:cs typeface="ＭＳ Ｐゴシック" pitchFamily="-105" charset="-128"/>
              </a:rPr>
              <a:t>Compare Mice and Rats</a:t>
            </a:r>
            <a:endParaRPr lang="en-US" dirty="0">
              <a:latin typeface="+mj-lt"/>
              <a:ea typeface="ＭＳ Ｐゴシック" pitchFamily="-105" charset="-128"/>
              <a:cs typeface="ＭＳ Ｐゴシック" pitchFamily="-105" charset="-128"/>
            </a:endParaRPr>
          </a:p>
        </p:txBody>
      </p:sp>
      <p:sp>
        <p:nvSpPr>
          <p:cNvPr id="13324" name="TextBox 7"/>
          <p:cNvSpPr txBox="1">
            <a:spLocks noChangeArrowheads="1"/>
          </p:cNvSpPr>
          <p:nvPr/>
        </p:nvSpPr>
        <p:spPr bwMode="auto">
          <a:xfrm>
            <a:off x="1905000" y="1219200"/>
            <a:ext cx="989012" cy="477054"/>
          </a:xfrm>
          <a:prstGeom prst="rect">
            <a:avLst/>
          </a:prstGeom>
          <a:noFill/>
          <a:ln w="9525">
            <a:noFill/>
            <a:miter lim="800000"/>
            <a:headEnd/>
            <a:tailEnd/>
          </a:ln>
        </p:spPr>
        <p:txBody>
          <a:bodyPr>
            <a:spAutoFit/>
          </a:bodyPr>
          <a:lstStyle/>
          <a:p>
            <a:pPr algn="ctr"/>
            <a:r>
              <a:rPr lang="en-US" sz="2500" dirty="0" smtClean="0">
                <a:latin typeface="Calibri" pitchFamily="-108" charset="0"/>
              </a:rPr>
              <a:t>Mice</a:t>
            </a:r>
            <a:endParaRPr lang="en-US" sz="2500" dirty="0">
              <a:latin typeface="Calibri" pitchFamily="-108" charset="0"/>
            </a:endParaRPr>
          </a:p>
        </p:txBody>
      </p:sp>
      <p:sp>
        <p:nvSpPr>
          <p:cNvPr id="13325" name="TextBox 9"/>
          <p:cNvSpPr txBox="1">
            <a:spLocks noChangeArrowheads="1"/>
          </p:cNvSpPr>
          <p:nvPr/>
        </p:nvSpPr>
        <p:spPr bwMode="auto">
          <a:xfrm>
            <a:off x="5562600" y="1219200"/>
            <a:ext cx="1582738" cy="477054"/>
          </a:xfrm>
          <a:prstGeom prst="rect">
            <a:avLst/>
          </a:prstGeom>
          <a:noFill/>
          <a:ln w="9525">
            <a:noFill/>
            <a:miter lim="800000"/>
            <a:headEnd/>
            <a:tailEnd/>
          </a:ln>
        </p:spPr>
        <p:txBody>
          <a:bodyPr>
            <a:spAutoFit/>
          </a:bodyPr>
          <a:lstStyle/>
          <a:p>
            <a:pPr algn="ctr"/>
            <a:r>
              <a:rPr lang="en-US" sz="2500" dirty="0" smtClean="0">
                <a:latin typeface="Calibri" pitchFamily="-108" charset="0"/>
              </a:rPr>
              <a:t>Rats</a:t>
            </a:r>
            <a:endParaRPr lang="en-US" sz="2500" dirty="0">
              <a:latin typeface="Calibri" pitchFamily="-10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28600"/>
            <a:ext cx="7467600" cy="2209800"/>
          </a:xfrm>
        </p:spPr>
        <p:txBody>
          <a:bodyPr>
            <a:normAutofit fontScale="90000"/>
          </a:bodyPr>
          <a:lstStyle/>
          <a:p>
            <a:r>
              <a:rPr lang="en-US" dirty="0" smtClean="0"/>
              <a:t>Day 3 &amp; 4:</a:t>
            </a:r>
            <a:br>
              <a:rPr lang="en-US" dirty="0" smtClean="0"/>
            </a:br>
            <a:r>
              <a:rPr lang="en-US" sz="3600" dirty="0" smtClean="0"/>
              <a:t>Goal: I can find the similarities and differences in the way animals are portrayed in fiction and non-fiction.</a:t>
            </a:r>
            <a:endParaRPr lang="en-US" sz="3600" dirty="0"/>
          </a:p>
        </p:txBody>
      </p:sp>
      <p:pic>
        <p:nvPicPr>
          <p:cNvPr id="6148" name="Picture 4" descr="C:\Users\Trish\AppData\Local\Microsoft\Windows\Temporary Internet Files\Content.IE5\Y77VX9V1\MC900431621[1].png">
            <a:hlinkClick r:id="rId3"/>
          </p:cNvPr>
          <p:cNvPicPr>
            <a:picLocks noChangeAspect="1" noChangeArrowheads="1"/>
          </p:cNvPicPr>
          <p:nvPr/>
        </p:nvPicPr>
        <p:blipFill>
          <a:blip r:embed="rId4" cstate="print"/>
          <a:srcRect/>
          <a:stretch>
            <a:fillRect/>
          </a:stretch>
        </p:blipFill>
        <p:spPr bwMode="auto">
          <a:xfrm>
            <a:off x="1143000" y="2590800"/>
            <a:ext cx="1714500" cy="1714500"/>
          </a:xfrm>
          <a:prstGeom prst="rect">
            <a:avLst/>
          </a:prstGeom>
          <a:noFill/>
        </p:spPr>
      </p:pic>
      <p:sp>
        <p:nvSpPr>
          <p:cNvPr id="11" name="TextBox 10"/>
          <p:cNvSpPr txBox="1"/>
          <p:nvPr/>
        </p:nvSpPr>
        <p:spPr>
          <a:xfrm>
            <a:off x="1676400" y="4343400"/>
            <a:ext cx="543739" cy="369332"/>
          </a:xfrm>
          <a:prstGeom prst="rect">
            <a:avLst/>
          </a:prstGeom>
          <a:noFill/>
        </p:spPr>
        <p:txBody>
          <a:bodyPr wrap="square" rtlCol="0">
            <a:spAutoFit/>
          </a:bodyPr>
          <a:lstStyle/>
          <a:p>
            <a:r>
              <a:rPr lang="en-US" dirty="0" smtClean="0"/>
              <a:t>Rat</a:t>
            </a:r>
            <a:endParaRPr lang="en-US" dirty="0"/>
          </a:p>
        </p:txBody>
      </p:sp>
      <p:pic>
        <p:nvPicPr>
          <p:cNvPr id="6149" name="Picture 5"/>
          <p:cNvPicPr>
            <a:picLocks noChangeAspect="1" noChangeArrowheads="1"/>
          </p:cNvPicPr>
          <p:nvPr/>
        </p:nvPicPr>
        <p:blipFill>
          <a:blip r:embed="rId5" cstate="print"/>
          <a:srcRect/>
          <a:stretch>
            <a:fillRect/>
          </a:stretch>
        </p:blipFill>
        <p:spPr bwMode="auto">
          <a:xfrm>
            <a:off x="6172200" y="2895600"/>
            <a:ext cx="1957387" cy="1971469"/>
          </a:xfrm>
          <a:prstGeom prst="rect">
            <a:avLst/>
          </a:prstGeom>
          <a:noFill/>
          <a:ln w="9525">
            <a:noFill/>
            <a:miter lim="800000"/>
            <a:headEnd/>
            <a:tailEnd/>
          </a:ln>
        </p:spPr>
      </p:pic>
      <p:sp>
        <p:nvSpPr>
          <p:cNvPr id="15" name="Rectangle 14"/>
          <p:cNvSpPr/>
          <p:nvPr/>
        </p:nvSpPr>
        <p:spPr>
          <a:xfrm>
            <a:off x="914400" y="5257800"/>
            <a:ext cx="6781800" cy="1138773"/>
          </a:xfrm>
          <a:prstGeom prst="rect">
            <a:avLst/>
          </a:prstGeom>
        </p:spPr>
        <p:txBody>
          <a:bodyPr wrap="square">
            <a:spAutoFit/>
          </a:bodyPr>
          <a:lstStyle/>
          <a:p>
            <a:r>
              <a:rPr lang="en-US" sz="2500" dirty="0" smtClean="0"/>
              <a:t>Now, rate yourself again: </a:t>
            </a:r>
            <a:br>
              <a:rPr lang="en-US" sz="2500" dirty="0" smtClean="0"/>
            </a:br>
            <a:r>
              <a:rPr lang="en-US" sz="2500" dirty="0" smtClean="0"/>
              <a:t> 1 – 2 – 3 - 4</a:t>
            </a:r>
            <a:r>
              <a:rPr lang="en-US" dirty="0" smtClean="0"/>
              <a:t/>
            </a:r>
            <a:br>
              <a:rPr lang="en-US" dirty="0" smtClean="0"/>
            </a:br>
            <a:endParaRPr lang="en-US" dirty="0"/>
          </a:p>
        </p:txBody>
      </p:sp>
      <p:sp>
        <p:nvSpPr>
          <p:cNvPr id="4098" name="AutoShape 2" descr="The Story of Jumping Mouse"/>
          <p:cNvSpPr>
            <a:spLocks noChangeAspect="1" noChangeArrowheads="1"/>
          </p:cNvSpPr>
          <p:nvPr/>
        </p:nvSpPr>
        <p:spPr bwMode="auto">
          <a:xfrm>
            <a:off x="0" y="-455613"/>
            <a:ext cx="685800" cy="8858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The Story of Jumping Mouse"/>
          <p:cNvSpPr>
            <a:spLocks noChangeAspect="1" noChangeArrowheads="1"/>
          </p:cNvSpPr>
          <p:nvPr/>
        </p:nvSpPr>
        <p:spPr bwMode="auto">
          <a:xfrm>
            <a:off x="0" y="-455613"/>
            <a:ext cx="685800" cy="8858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2" name="Picture 6" descr="The Story of Jumping Mouse">
            <a:hlinkClick r:id="rId6"/>
          </p:cNvPr>
          <p:cNvPicPr>
            <a:picLocks noChangeAspect="1" noChangeArrowheads="1"/>
          </p:cNvPicPr>
          <p:nvPr/>
        </p:nvPicPr>
        <p:blipFill>
          <a:blip r:embed="rId7" cstate="print"/>
          <a:srcRect l="13333" t="13333" r="20000"/>
          <a:stretch>
            <a:fillRect/>
          </a:stretch>
        </p:blipFill>
        <p:spPr bwMode="auto">
          <a:xfrm>
            <a:off x="3657600" y="2743200"/>
            <a:ext cx="1905000" cy="24765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Complete Nonsense of Edward Lear (Dover Humor)">
            <a:hlinkClick r:id="rId3"/>
          </p:cNvPr>
          <p:cNvPicPr>
            <a:picLocks noChangeAspect="1" noChangeArrowheads="1"/>
          </p:cNvPicPr>
          <p:nvPr/>
        </p:nvPicPr>
        <p:blipFill>
          <a:blip r:embed="rId4" cstate="print"/>
          <a:srcRect l="16000" t="10667" r="22667"/>
          <a:stretch>
            <a:fillRect/>
          </a:stretch>
        </p:blipFill>
        <p:spPr bwMode="auto">
          <a:xfrm rot="298703">
            <a:off x="6019800" y="3200400"/>
            <a:ext cx="1752600" cy="2552700"/>
          </a:xfrm>
          <a:prstGeom prst="rect">
            <a:avLst/>
          </a:prstGeom>
          <a:noFill/>
        </p:spPr>
      </p:pic>
      <p:sp>
        <p:nvSpPr>
          <p:cNvPr id="3" name="Title 2"/>
          <p:cNvSpPr>
            <a:spLocks noGrp="1"/>
          </p:cNvSpPr>
          <p:nvPr>
            <p:ph type="title"/>
          </p:nvPr>
        </p:nvSpPr>
        <p:spPr>
          <a:xfrm>
            <a:off x="457200" y="274638"/>
            <a:ext cx="7467600" cy="2468562"/>
          </a:xfrm>
        </p:spPr>
        <p:txBody>
          <a:bodyPr>
            <a:normAutofit fontScale="90000"/>
          </a:bodyPr>
          <a:lstStyle/>
          <a:p>
            <a:r>
              <a:rPr lang="en-US" sz="5000" dirty="0" smtClean="0"/>
              <a:t>Day 5</a:t>
            </a:r>
            <a:br>
              <a:rPr lang="en-US" sz="5000" dirty="0" smtClean="0"/>
            </a:br>
            <a:r>
              <a:rPr lang="en-US" sz="5000" dirty="0" smtClean="0"/>
              <a:t>Goal</a:t>
            </a:r>
            <a:r>
              <a:rPr lang="en-US" sz="3500" dirty="0" smtClean="0"/>
              <a:t>: I can explain major differences between poems, drama,  and prose, and refer to the structural elements of poems and drama when writing or speaking about a text.</a:t>
            </a:r>
            <a:endParaRPr lang="en-US" sz="3500" dirty="0"/>
          </a:p>
        </p:txBody>
      </p:sp>
      <p:sp>
        <p:nvSpPr>
          <p:cNvPr id="4" name="Content Placeholder 3"/>
          <p:cNvSpPr>
            <a:spLocks noGrp="1"/>
          </p:cNvSpPr>
          <p:nvPr>
            <p:ph idx="1"/>
          </p:nvPr>
        </p:nvSpPr>
        <p:spPr>
          <a:xfrm>
            <a:off x="457200" y="3429000"/>
            <a:ext cx="7467600" cy="2697163"/>
          </a:xfrm>
        </p:spPr>
        <p:txBody>
          <a:bodyPr/>
          <a:lstStyle/>
          <a:p>
            <a:r>
              <a:rPr lang="en-US" dirty="0" smtClean="0"/>
              <a:t>What is a Limerick?</a:t>
            </a:r>
          </a:p>
          <a:p>
            <a:pPr>
              <a:buNone/>
            </a:pPr>
            <a:r>
              <a:rPr lang="en-US" dirty="0" smtClean="0"/>
              <a:t>Can you explain what it is?</a:t>
            </a:r>
            <a:endParaRPr lang="en-US" dirty="0"/>
          </a:p>
        </p:txBody>
      </p:sp>
      <p:sp>
        <p:nvSpPr>
          <p:cNvPr id="5" name="Rectangle 4"/>
          <p:cNvSpPr/>
          <p:nvPr/>
        </p:nvSpPr>
        <p:spPr>
          <a:xfrm>
            <a:off x="685800" y="4876800"/>
            <a:ext cx="3048000" cy="861774"/>
          </a:xfrm>
          <a:prstGeom prst="rect">
            <a:avLst/>
          </a:prstGeom>
        </p:spPr>
        <p:txBody>
          <a:bodyPr wrap="square">
            <a:spAutoFit/>
          </a:bodyPr>
          <a:lstStyle/>
          <a:p>
            <a:r>
              <a:rPr lang="en-US" sz="2500" dirty="0" smtClean="0"/>
              <a:t>Rate yourself: </a:t>
            </a:r>
            <a:br>
              <a:rPr lang="en-US" sz="2500" dirty="0" smtClean="0"/>
            </a:br>
            <a:r>
              <a:rPr lang="en-US" sz="2500" dirty="0" smtClean="0"/>
              <a:t> 1 – 2 – 3 - 4</a:t>
            </a:r>
            <a:endParaRPr lang="en-US" sz="25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32753"/>
            <a:ext cx="914400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There was a ridiculous Rat</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Who was awfully puffy and fat.</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Calibri"/>
                <a:ea typeface="Times New Roman" pitchFamily="18" charset="0"/>
                <a:cs typeface="Times New Roman" pitchFamily="18" charset="0"/>
              </a:rPr>
              <a:t>    </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 </a:t>
            </a: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I</a:t>
            </a: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ll carry,</a:t>
            </a: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 he said,</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Calibri"/>
                <a:ea typeface="Times New Roman" pitchFamily="18" charset="0"/>
                <a:cs typeface="Times New Roman" pitchFamily="18" charset="0"/>
              </a:rPr>
              <a:t>    </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 </a:t>
            </a: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This plate on my head,</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Twill answer in place of a hat.</a:t>
            </a:r>
            <a:r>
              <a:rPr kumimoji="0" lang="en-US" sz="1900" b="0" i="0" u="none" strike="noStrike" cap="none" normalizeH="0" baseline="0" dirty="0" smtClean="0">
                <a:ln>
                  <a:noFill/>
                </a:ln>
                <a:effectLst/>
                <a:latin typeface="Calibri"/>
                <a:ea typeface="Times New Roman" pitchFamily="18" charset="0"/>
                <a:cs typeface="Times New Roman" pitchFamily="18" charset="0"/>
              </a:rPr>
              <a:t>”</a:t>
            </a:r>
            <a:endParaRPr kumimoji="0" lang="en-US" sz="1900" b="0" i="0" u="none" strike="noStrike" cap="none" normalizeH="0" baseline="0" dirty="0" smtClean="0">
              <a:ln>
                <a:noFill/>
              </a:ln>
              <a:effectLst/>
              <a:latin typeface="Arial" pitchFamily="34" charset="0"/>
              <a:ea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And then he remarked with a frown,</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I suppose that I must have a gown;</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Calibri"/>
                <a:ea typeface="Times New Roman" pitchFamily="18" charset="0"/>
                <a:cs typeface="Times New Roman" pitchFamily="18" charset="0"/>
              </a:rPr>
              <a:t>    </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I</a:t>
            </a: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ll make me a kilt</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Calibri"/>
                <a:ea typeface="Times New Roman" pitchFamily="18" charset="0"/>
                <a:cs typeface="Times New Roman" pitchFamily="18" charset="0"/>
              </a:rPr>
              <a:t>    </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Of this old crazy-quilt,</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To wear when I</a:t>
            </a: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m going to town.</a:t>
            </a:r>
            <a:endParaRPr kumimoji="0" lang="en-US" sz="1900" b="0" i="0" u="none" strike="noStrike" cap="none" normalizeH="0" baseline="0" dirty="0" smtClean="0">
              <a:ln>
                <a:noFill/>
              </a:ln>
              <a:effectLst/>
              <a:latin typeface="Arial" pitchFamily="34" charset="0"/>
              <a:ea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And of course, though the weather is warm,</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It may be there</a:t>
            </a: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ll come up a storm;</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Calibri"/>
                <a:ea typeface="Times New Roman" pitchFamily="18" charset="0"/>
                <a:cs typeface="Times New Roman" pitchFamily="18" charset="0"/>
              </a:rPr>
              <a:t>    </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An umbrella I</a:t>
            </a: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ll make</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Calibri"/>
                <a:ea typeface="Times New Roman" pitchFamily="18" charset="0"/>
                <a:cs typeface="Times New Roman" pitchFamily="18" charset="0"/>
              </a:rPr>
              <a:t>    </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Of a caraway cake,</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It</a:t>
            </a: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ll match with my whole uniform.</a:t>
            </a:r>
            <a:endParaRPr kumimoji="0" lang="en-US" sz="1900" b="0" i="0" u="none" strike="noStrike" cap="none" normalizeH="0" baseline="0" dirty="0" smtClean="0">
              <a:ln>
                <a:noFill/>
              </a:ln>
              <a:effectLst/>
              <a:latin typeface="Arial" pitchFamily="34" charset="0"/>
              <a:ea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"And I</a:t>
            </a: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ll carry a bottle of ink</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In case I should wish for a drink;</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Calibri"/>
                <a:ea typeface="Times New Roman" pitchFamily="18" charset="0"/>
                <a:cs typeface="Times New Roman" pitchFamily="18" charset="0"/>
              </a:rPr>
              <a:t>    </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And this flat-iron so sweet</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Calibri"/>
                <a:ea typeface="Times New Roman" pitchFamily="18" charset="0"/>
                <a:cs typeface="Times New Roman" pitchFamily="18" charset="0"/>
              </a:rPr>
              <a:t>    </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I</a:t>
            </a:r>
            <a:r>
              <a:rPr kumimoji="0" lang="en-US" sz="1900" b="0" i="0" u="none" strike="noStrike" cap="none" normalizeH="0" baseline="0" dirty="0" smtClean="0">
                <a:ln>
                  <a:noFill/>
                </a:ln>
                <a:effectLst/>
                <a:latin typeface="Calibri"/>
                <a:ea typeface="Times New Roman" pitchFamily="18" charset="0"/>
                <a:cs typeface="Times New Roman" pitchFamily="18" charset="0"/>
              </a:rPr>
              <a:t>’</a:t>
            </a: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ll take with me to eat,</a:t>
            </a:r>
            <a:b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br>
            <a:r>
              <a:rPr kumimoji="0" lang="en-US" sz="1900" b="0" i="0" u="none" strike="noStrike" cap="none" normalizeH="0" baseline="0" dirty="0" smtClean="0">
                <a:ln>
                  <a:noFill/>
                </a:ln>
                <a:effectLst/>
                <a:latin typeface="Verdana" pitchFamily="34" charset="0"/>
                <a:ea typeface="Times New Roman" pitchFamily="18" charset="0"/>
                <a:cs typeface="Times New Roman" pitchFamily="18" charset="0"/>
              </a:rPr>
              <a:t>And now I am ready, I think.</a:t>
            </a:r>
            <a:r>
              <a:rPr kumimoji="0" lang="en-US" sz="1900" b="0" i="0" u="none" strike="noStrike" cap="none" normalizeH="0" baseline="0" dirty="0" smtClean="0">
                <a:ln>
                  <a:noFill/>
                </a:ln>
                <a:effectLst/>
                <a:latin typeface="Calibri"/>
                <a:ea typeface="Times New Roman" pitchFamily="18" charset="0"/>
                <a:cs typeface="Times New Roman" pitchFamily="18" charset="0"/>
              </a:rPr>
              <a:t>”</a:t>
            </a:r>
            <a:endParaRPr kumimoji="0" lang="en-US" sz="1900" b="0" i="0" u="none" strike="noStrike" cap="none" normalizeH="0" baseline="0" dirty="0" smtClean="0">
              <a:ln>
                <a:noFill/>
              </a:ln>
              <a:effectLst/>
              <a:latin typeface="Arial" pitchFamily="34" charset="0"/>
            </a:endParaRPr>
          </a:p>
        </p:txBody>
      </p:sp>
      <p:sp>
        <p:nvSpPr>
          <p:cNvPr id="5" name="TextBox 4"/>
          <p:cNvSpPr txBox="1"/>
          <p:nvPr/>
        </p:nvSpPr>
        <p:spPr>
          <a:xfrm rot="20972901">
            <a:off x="96625" y="550360"/>
            <a:ext cx="1981200" cy="1246495"/>
          </a:xfrm>
          <a:prstGeom prst="rect">
            <a:avLst/>
          </a:prstGeom>
          <a:noFill/>
        </p:spPr>
        <p:txBody>
          <a:bodyPr wrap="square" rtlCol="0">
            <a:spAutoFit/>
          </a:bodyPr>
          <a:lstStyle/>
          <a:p>
            <a:pPr lvl="0" algn="ctr" fontAlgn="base">
              <a:spcBef>
                <a:spcPct val="0"/>
              </a:spcBef>
              <a:spcAft>
                <a:spcPct val="0"/>
              </a:spcAft>
            </a:pPr>
            <a:r>
              <a:rPr lang="en-US" sz="2000" dirty="0" smtClean="0">
                <a:solidFill>
                  <a:schemeClr val="bg2">
                    <a:lumMod val="40000"/>
                    <a:lumOff val="60000"/>
                  </a:schemeClr>
                </a:solidFill>
                <a:latin typeface="Cambria" pitchFamily="18" charset="0"/>
                <a:ea typeface="Times New Roman" pitchFamily="18" charset="0"/>
                <a:cs typeface="Times New Roman" pitchFamily="18" charset="0"/>
              </a:rPr>
              <a:t>The Erratic Rat</a:t>
            </a:r>
            <a:endParaRPr lang="en-US" sz="2000" dirty="0" smtClean="0">
              <a:solidFill>
                <a:schemeClr val="bg2">
                  <a:lumMod val="40000"/>
                  <a:lumOff val="60000"/>
                </a:schemeClr>
              </a:solidFill>
              <a:latin typeface="Arial" pitchFamily="34" charset="0"/>
              <a:ea typeface="Times New Roman" pitchFamily="18" charset="0"/>
            </a:endParaRPr>
          </a:p>
          <a:p>
            <a:pPr lvl="0" algn="ctr" eaLnBrk="0" fontAlgn="base" hangingPunct="0">
              <a:spcBef>
                <a:spcPct val="0"/>
              </a:spcBef>
              <a:spcAft>
                <a:spcPct val="0"/>
              </a:spcAft>
            </a:pPr>
            <a:r>
              <a:rPr lang="en-US" dirty="0" smtClean="0">
                <a:solidFill>
                  <a:schemeClr val="bg2">
                    <a:lumMod val="40000"/>
                    <a:lumOff val="60000"/>
                  </a:schemeClr>
                </a:solidFill>
                <a:latin typeface="Arial" pitchFamily="34" charset="0"/>
                <a:ea typeface="Times New Roman" pitchFamily="18" charset="0"/>
              </a:rPr>
              <a:t>Traditional Limerick</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Complete Nonsense of Edward Lear (Dover Humor)">
            <a:hlinkClick r:id="rId3"/>
          </p:cNvPr>
          <p:cNvPicPr>
            <a:picLocks noChangeAspect="1" noChangeArrowheads="1"/>
          </p:cNvPicPr>
          <p:nvPr/>
        </p:nvPicPr>
        <p:blipFill>
          <a:blip r:embed="rId4" cstate="print"/>
          <a:srcRect l="16000" t="10667" r="22667"/>
          <a:stretch>
            <a:fillRect/>
          </a:stretch>
        </p:blipFill>
        <p:spPr bwMode="auto">
          <a:xfrm rot="298703">
            <a:off x="6019800" y="3200400"/>
            <a:ext cx="1752600" cy="2552700"/>
          </a:xfrm>
          <a:prstGeom prst="rect">
            <a:avLst/>
          </a:prstGeom>
          <a:noFill/>
        </p:spPr>
      </p:pic>
      <p:sp>
        <p:nvSpPr>
          <p:cNvPr id="3" name="Title 2"/>
          <p:cNvSpPr>
            <a:spLocks noGrp="1"/>
          </p:cNvSpPr>
          <p:nvPr>
            <p:ph type="title"/>
          </p:nvPr>
        </p:nvSpPr>
        <p:spPr>
          <a:xfrm>
            <a:off x="457200" y="274638"/>
            <a:ext cx="7467600" cy="2468562"/>
          </a:xfrm>
        </p:spPr>
        <p:txBody>
          <a:bodyPr>
            <a:normAutofit fontScale="90000"/>
          </a:bodyPr>
          <a:lstStyle/>
          <a:p>
            <a:r>
              <a:rPr lang="en-US" sz="5000" dirty="0" smtClean="0"/>
              <a:t>Day 5</a:t>
            </a:r>
            <a:br>
              <a:rPr lang="en-US" sz="5000" dirty="0" smtClean="0"/>
            </a:br>
            <a:r>
              <a:rPr lang="en-US" sz="5000" dirty="0" smtClean="0"/>
              <a:t>Goal</a:t>
            </a:r>
            <a:r>
              <a:rPr lang="en-US" sz="3500" dirty="0" smtClean="0"/>
              <a:t>: I can explain major differences between poems, drama,  and prose, and refer to the structural elements of poems and drama when writing or speaking about a text.</a:t>
            </a:r>
            <a:endParaRPr lang="en-US" sz="3500" dirty="0"/>
          </a:p>
        </p:txBody>
      </p:sp>
      <p:sp>
        <p:nvSpPr>
          <p:cNvPr id="4" name="Content Placeholder 3"/>
          <p:cNvSpPr>
            <a:spLocks noGrp="1"/>
          </p:cNvSpPr>
          <p:nvPr>
            <p:ph idx="1"/>
          </p:nvPr>
        </p:nvSpPr>
        <p:spPr>
          <a:xfrm>
            <a:off x="457200" y="3429000"/>
            <a:ext cx="7467600" cy="2697163"/>
          </a:xfrm>
        </p:spPr>
        <p:txBody>
          <a:bodyPr/>
          <a:lstStyle/>
          <a:p>
            <a:r>
              <a:rPr lang="en-US" dirty="0" smtClean="0"/>
              <a:t>What is a Limerick?</a:t>
            </a:r>
          </a:p>
          <a:p>
            <a:pPr>
              <a:buNone/>
            </a:pPr>
            <a:r>
              <a:rPr lang="en-US" dirty="0" smtClean="0"/>
              <a:t>Can you explain what it is?</a:t>
            </a:r>
            <a:endParaRPr lang="en-US" dirty="0"/>
          </a:p>
        </p:txBody>
      </p:sp>
      <p:sp>
        <p:nvSpPr>
          <p:cNvPr id="5" name="Rectangle 4"/>
          <p:cNvSpPr/>
          <p:nvPr/>
        </p:nvSpPr>
        <p:spPr>
          <a:xfrm>
            <a:off x="685800" y="4876800"/>
            <a:ext cx="3886200" cy="861774"/>
          </a:xfrm>
          <a:prstGeom prst="rect">
            <a:avLst/>
          </a:prstGeom>
        </p:spPr>
        <p:txBody>
          <a:bodyPr wrap="square">
            <a:spAutoFit/>
          </a:bodyPr>
          <a:lstStyle/>
          <a:p>
            <a:r>
              <a:rPr lang="en-US" sz="2500" dirty="0" smtClean="0"/>
              <a:t>Now, rate yourself again: </a:t>
            </a:r>
            <a:br>
              <a:rPr lang="en-US" sz="2500" dirty="0" smtClean="0"/>
            </a:br>
            <a:r>
              <a:rPr lang="en-US" sz="2500" dirty="0" smtClean="0"/>
              <a:t> 1 – 2 – 3 - 4</a:t>
            </a:r>
            <a:endParaRPr lang="en-US" sz="25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1 - Goal:	</a:t>
            </a:r>
            <a:endParaRPr lang="en-US" dirty="0"/>
          </a:p>
        </p:txBody>
      </p:sp>
      <p:sp>
        <p:nvSpPr>
          <p:cNvPr id="3" name="Content Placeholder 2"/>
          <p:cNvSpPr>
            <a:spLocks noGrp="1"/>
          </p:cNvSpPr>
          <p:nvPr>
            <p:ph idx="1"/>
          </p:nvPr>
        </p:nvSpPr>
        <p:spPr/>
        <p:txBody>
          <a:bodyPr>
            <a:normAutofit/>
          </a:bodyPr>
          <a:lstStyle/>
          <a:p>
            <a:r>
              <a:rPr lang="en-US" dirty="0" smtClean="0"/>
              <a:t>I can describe in depth a character, setting, or event in a story or drama, drawing on specific details in the text.</a:t>
            </a:r>
          </a:p>
          <a:p>
            <a:pPr>
              <a:buNone/>
            </a:pPr>
            <a:endParaRPr lang="en-US" dirty="0" smtClean="0"/>
          </a:p>
          <a:p>
            <a:pPr>
              <a:buNone/>
            </a:pPr>
            <a:endParaRPr lang="en-US" dirty="0" smtClean="0"/>
          </a:p>
          <a:p>
            <a:pPr algn="ctr">
              <a:buNone/>
            </a:pPr>
            <a:r>
              <a:rPr lang="en-US" dirty="0" smtClean="0"/>
              <a:t>Rate yourself:  1 – 2 – 3 – 4</a:t>
            </a:r>
          </a:p>
          <a:p>
            <a:pPr algn="ctr">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3694906"/>
          </a:xfrm>
        </p:spPr>
        <p:txBody>
          <a:bodyPr>
            <a:normAutofit/>
          </a:bodyPr>
          <a:lstStyle/>
          <a:p>
            <a:r>
              <a:rPr lang="en-US" sz="2700" dirty="0" smtClean="0">
                <a:solidFill>
                  <a:schemeClr val="tx1"/>
                </a:solidFill>
              </a:rPr>
              <a:t>Consider this question as you watch the video (text):</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t>1</a:t>
            </a:r>
            <a:r>
              <a:rPr lang="en-US" sz="2700" dirty="0" smtClean="0">
                <a:solidFill>
                  <a:schemeClr val="tx1"/>
                </a:solidFill>
              </a:rPr>
              <a:t>.  How has the author (film maker) portrayed the     </a:t>
            </a:r>
            <a:br>
              <a:rPr lang="en-US" sz="2700" dirty="0" smtClean="0">
                <a:solidFill>
                  <a:schemeClr val="tx1"/>
                </a:solidFill>
              </a:rPr>
            </a:br>
            <a:r>
              <a:rPr lang="en-US" sz="2700" dirty="0" smtClean="0"/>
              <a:t>      </a:t>
            </a:r>
            <a:r>
              <a:rPr lang="en-US" sz="2700" dirty="0" smtClean="0">
                <a:solidFill>
                  <a:schemeClr val="tx1"/>
                </a:solidFill>
              </a:rPr>
              <a:t>main characters?</a:t>
            </a:r>
            <a:r>
              <a:rPr lang="en-US" dirty="0" smtClean="0">
                <a:solidFill>
                  <a:schemeClr val="tx1">
                    <a:lumMod val="95000"/>
                  </a:schemeClr>
                </a:solidFill>
              </a:rPr>
              <a:t/>
            </a:r>
            <a:br>
              <a:rPr lang="en-US" dirty="0" smtClean="0">
                <a:solidFill>
                  <a:schemeClr val="tx1">
                    <a:lumMod val="95000"/>
                  </a:schemeClr>
                </a:solidFill>
              </a:rPr>
            </a:br>
            <a:endParaRPr lang="en-US" dirty="0">
              <a:solidFill>
                <a:schemeClr val="tx1">
                  <a:lumMod val="95000"/>
                </a:schemeClr>
              </a:solidFill>
            </a:endParaRPr>
          </a:p>
        </p:txBody>
      </p:sp>
      <p:pic>
        <p:nvPicPr>
          <p:cNvPr id="2053" name="Picture 5" descr="C:\Users\Trish\AppData\Local\Microsoft\Windows\Temporary Internet Files\Content.IE5\Y77VX9V1\MC900431621[1].png">
            <a:hlinkClick r:id="rId3"/>
          </p:cNvPr>
          <p:cNvPicPr>
            <a:picLocks noChangeAspect="1" noChangeArrowheads="1"/>
          </p:cNvPicPr>
          <p:nvPr/>
        </p:nvPicPr>
        <p:blipFill>
          <a:blip r:embed="rId4" cstate="print"/>
          <a:srcRect/>
          <a:stretch>
            <a:fillRect/>
          </a:stretch>
        </p:blipFill>
        <p:spPr bwMode="auto">
          <a:xfrm>
            <a:off x="3714750" y="2571750"/>
            <a:ext cx="1714500" cy="1714500"/>
          </a:xfrm>
          <a:prstGeom prst="rect">
            <a:avLst/>
          </a:prstGeom>
          <a:noFill/>
        </p:spPr>
      </p:pic>
      <p:sp>
        <p:nvSpPr>
          <p:cNvPr id="10" name="Content Placeholder 9"/>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44762"/>
          </a:xfrm>
        </p:spPr>
        <p:txBody>
          <a:bodyPr>
            <a:noAutofit/>
          </a:bodyPr>
          <a:lstStyle/>
          <a:p>
            <a:r>
              <a:rPr lang="en-US" sz="2800" dirty="0" smtClean="0"/>
              <a:t>Consider this question as you watch the video (text):</a:t>
            </a:r>
            <a:br>
              <a:rPr lang="en-US" sz="2800" dirty="0" smtClean="0"/>
            </a:br>
            <a:r>
              <a:rPr lang="en-US" sz="2800" dirty="0" smtClean="0"/>
              <a:t/>
            </a:r>
            <a:br>
              <a:rPr lang="en-US" sz="2800" dirty="0" smtClean="0"/>
            </a:br>
            <a:r>
              <a:rPr lang="en-US" sz="2800" dirty="0" smtClean="0"/>
              <a:t>1.  How has the author (film maker) portrayed </a:t>
            </a:r>
            <a:br>
              <a:rPr lang="en-US" sz="2800" dirty="0" smtClean="0"/>
            </a:br>
            <a:r>
              <a:rPr lang="en-US" sz="2800" dirty="0" smtClean="0"/>
              <a:t>      the  main characters?</a:t>
            </a:r>
            <a:endParaRPr lang="en-US" sz="2800" dirty="0"/>
          </a:p>
        </p:txBody>
      </p:sp>
      <p:pic>
        <p:nvPicPr>
          <p:cNvPr id="3075" name="Picture 3" descr="C:\Users\Trish\AppData\Local\Microsoft\Windows\Temporary Internet Files\Content.IE5\Y77VX9V1\MC900431621[1].png">
            <a:hlinkClick r:id="rId3"/>
          </p:cNvPr>
          <p:cNvPicPr>
            <a:picLocks noChangeAspect="1" noChangeArrowheads="1"/>
          </p:cNvPicPr>
          <p:nvPr/>
        </p:nvPicPr>
        <p:blipFill>
          <a:blip r:embed="rId4" cstate="print"/>
          <a:srcRect/>
          <a:stretch>
            <a:fillRect/>
          </a:stretch>
        </p:blipFill>
        <p:spPr bwMode="auto">
          <a:xfrm>
            <a:off x="3714750" y="2571750"/>
            <a:ext cx="1714500" cy="1714500"/>
          </a:xfrm>
          <a:prstGeom prst="rect">
            <a:avLst/>
          </a:prstGeom>
          <a:noFill/>
        </p:spPr>
      </p:pic>
      <p:sp>
        <p:nvSpPr>
          <p:cNvPr id="7" name="Content Placeholder 6"/>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1 - Goal:	</a:t>
            </a:r>
            <a:endParaRPr lang="en-US" dirty="0"/>
          </a:p>
        </p:txBody>
      </p:sp>
      <p:sp>
        <p:nvSpPr>
          <p:cNvPr id="3" name="Content Placeholder 2"/>
          <p:cNvSpPr>
            <a:spLocks noGrp="1"/>
          </p:cNvSpPr>
          <p:nvPr>
            <p:ph idx="1"/>
          </p:nvPr>
        </p:nvSpPr>
        <p:spPr/>
        <p:txBody>
          <a:bodyPr>
            <a:normAutofit/>
          </a:bodyPr>
          <a:lstStyle/>
          <a:p>
            <a:r>
              <a:rPr lang="en-US" dirty="0" smtClean="0"/>
              <a:t>I can describe in depth a character, setting, or event in a story or drama, drawing on specific details in the text.</a:t>
            </a:r>
          </a:p>
          <a:p>
            <a:pPr>
              <a:buNone/>
            </a:pPr>
            <a:endParaRPr lang="en-US" dirty="0" smtClean="0"/>
          </a:p>
          <a:p>
            <a:pPr>
              <a:buNone/>
            </a:pPr>
            <a:endParaRPr lang="en-US" dirty="0" smtClean="0"/>
          </a:p>
          <a:p>
            <a:pPr algn="ctr">
              <a:buNone/>
            </a:pPr>
            <a:r>
              <a:rPr lang="en-US" dirty="0" smtClean="0"/>
              <a:t>Now, rate yourself again:  1 – 2 – 3 – 4</a:t>
            </a:r>
          </a:p>
          <a:p>
            <a:pPr algn="ctr">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320"/>
            <a:ext cx="7470648" cy="5593080"/>
          </a:xfrm>
        </p:spPr>
        <p:txBody>
          <a:bodyPr>
            <a:normAutofit fontScale="90000"/>
          </a:bodyPr>
          <a:lstStyle/>
          <a:p>
            <a:pPr algn="ctr"/>
            <a:r>
              <a:rPr lang="en-US" sz="4400" dirty="0" smtClean="0"/>
              <a:t>Day 2</a:t>
            </a:r>
            <a:br>
              <a:rPr lang="en-US" sz="4400" dirty="0" smtClean="0"/>
            </a:br>
            <a:r>
              <a:rPr lang="en-US" sz="4400" dirty="0" smtClean="0"/>
              <a:t>Goal:</a:t>
            </a:r>
            <a:br>
              <a:rPr lang="en-US" sz="4400" dirty="0" smtClean="0"/>
            </a:br>
            <a:r>
              <a:rPr lang="en-US" sz="4400" dirty="0" smtClean="0"/>
              <a:t>I can find similarities and differences in the way animals are portrayed in fiction and non-fiction.</a:t>
            </a:r>
            <a:br>
              <a:rPr lang="en-US" sz="4400" dirty="0" smtClean="0"/>
            </a:br>
            <a:r>
              <a:rPr lang="en-US" sz="4400" dirty="0" smtClean="0"/>
              <a:t/>
            </a:r>
            <a:br>
              <a:rPr lang="en-US" sz="4400" dirty="0" smtClean="0"/>
            </a:br>
            <a:r>
              <a:rPr lang="en-US" sz="4400" dirty="0" smtClean="0"/>
              <a:t>Rate yourself:  1 – 2 – 3 - 4</a:t>
            </a:r>
            <a:br>
              <a:rPr lang="en-US" sz="4400" dirty="0" smtClean="0"/>
            </a:br>
            <a:r>
              <a:rPr lang="en-US" sz="4400" dirty="0" smtClean="0"/>
              <a:t/>
            </a:r>
            <a:br>
              <a:rPr lang="en-US" sz="4400" dirty="0" smtClean="0"/>
            </a:br>
            <a:endParaRPr lang="en-US" sz="4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Question:	</a:t>
            </a:r>
            <a:endParaRPr lang="en-US" dirty="0"/>
          </a:p>
        </p:txBody>
      </p:sp>
      <p:sp>
        <p:nvSpPr>
          <p:cNvPr id="3" name="Content Placeholder 2"/>
          <p:cNvSpPr>
            <a:spLocks noGrp="1"/>
          </p:cNvSpPr>
          <p:nvPr>
            <p:ph idx="1"/>
          </p:nvPr>
        </p:nvSpPr>
        <p:spPr/>
        <p:txBody>
          <a:bodyPr/>
          <a:lstStyle/>
          <a:p>
            <a:r>
              <a:rPr lang="en-US" sz="5400" dirty="0" smtClean="0"/>
              <a:t>How do we portray animals in writing?</a:t>
            </a:r>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Mr. Ed</a:t>
            </a:r>
            <a:endParaRPr lang="en-US" dirty="0"/>
          </a:p>
        </p:txBody>
      </p:sp>
      <p:sp>
        <p:nvSpPr>
          <p:cNvPr id="3" name="Content Placeholder 2"/>
          <p:cNvSpPr>
            <a:spLocks noGrp="1"/>
          </p:cNvSpPr>
          <p:nvPr>
            <p:ph idx="1"/>
          </p:nvPr>
        </p:nvSpPr>
        <p:spPr/>
        <p:txBody>
          <a:bodyPr/>
          <a:lstStyle/>
          <a:p>
            <a:endParaRPr lang="en-US" dirty="0"/>
          </a:p>
        </p:txBody>
      </p:sp>
      <p:pic>
        <p:nvPicPr>
          <p:cNvPr id="4098" name="Picture 2" descr="C:\Users\Trish\AppData\Local\Microsoft\Windows\Temporary Internet Files\Content.IE5\FCZE277G\MP900448371[1].jpg">
            <a:hlinkClick r:id="rId3"/>
          </p:cNvPr>
          <p:cNvPicPr>
            <a:picLocks noChangeAspect="1" noChangeArrowheads="1"/>
          </p:cNvPicPr>
          <p:nvPr/>
        </p:nvPicPr>
        <p:blipFill>
          <a:blip r:embed="rId4" cstate="print"/>
          <a:srcRect/>
          <a:stretch>
            <a:fillRect/>
          </a:stretch>
        </p:blipFill>
        <p:spPr bwMode="auto">
          <a:xfrm>
            <a:off x="2590800" y="1600200"/>
            <a:ext cx="2844800" cy="42672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Horses</a:t>
            </a:r>
            <a:r>
              <a:rPr lang="en-US" i="1" dirty="0" smtClean="0"/>
              <a:t> by Seymour Simon</a:t>
            </a:r>
            <a:endParaRPr lang="en-US" b="1" u="sng" dirty="0"/>
          </a:p>
        </p:txBody>
      </p:sp>
      <p:pic>
        <p:nvPicPr>
          <p:cNvPr id="5122" name="Picture 2"/>
          <p:cNvPicPr>
            <a:picLocks noGrp="1" noChangeAspect="1" noChangeArrowheads="1"/>
          </p:cNvPicPr>
          <p:nvPr>
            <p:ph idx="1"/>
          </p:nvPr>
        </p:nvPicPr>
        <p:blipFill>
          <a:blip r:embed="rId3" cstate="print"/>
          <a:srcRect/>
          <a:stretch>
            <a:fillRect/>
          </a:stretch>
        </p:blipFill>
        <p:spPr bwMode="auto">
          <a:xfrm>
            <a:off x="1230090" y="1600200"/>
            <a:ext cx="5094510" cy="38936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2002</TotalTime>
  <Words>970</Words>
  <Application>Microsoft Office PowerPoint</Application>
  <PresentationFormat>On-screen Show (4:3)</PresentationFormat>
  <Paragraphs>87</Paragraphs>
  <Slides>18</Slides>
  <Notes>14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Technic</vt:lpstr>
      <vt:lpstr>Animals are Characters, too: Fourth Grade Unit 3</vt:lpstr>
      <vt:lpstr>Day 1 - Goal: </vt:lpstr>
      <vt:lpstr>Consider this question as you watch the video (text):  1.  How has the author (film maker) portrayed the            main characters? </vt:lpstr>
      <vt:lpstr>Consider this question as you watch the video (text):  1.  How has the author (film maker) portrayed        the  main characters?</vt:lpstr>
      <vt:lpstr>Day 1 - Goal: </vt:lpstr>
      <vt:lpstr>Day 2 Goal: I can find similarities and differences in the way animals are portrayed in fiction and non-fiction.  Rate yourself:  1 – 2 – 3 - 4  </vt:lpstr>
      <vt:lpstr>Essential Question: </vt:lpstr>
      <vt:lpstr>Mr. Ed</vt:lpstr>
      <vt:lpstr>Horses by Seymour Simon</vt:lpstr>
      <vt:lpstr>In your Interactive Student Notebook (ISN) make a T-chart.</vt:lpstr>
      <vt:lpstr>Day 2 Goal: I can find similarities and differences in the way animals are portrayed in fiction and non-fiction.  Now, rate yourself again:   1 – 2 – 3 - 4  </vt:lpstr>
      <vt:lpstr>Day 3 &amp; 4: Goal: I can find the similarities and differences in the way animals are portrayed in fiction and non-fiction.</vt:lpstr>
      <vt:lpstr>Slide 13</vt:lpstr>
      <vt:lpstr>Slide 14</vt:lpstr>
      <vt:lpstr>Day 3 &amp; 4: Goal: I can find the similarities and differences in the way animals are portrayed in fiction and non-fiction.</vt:lpstr>
      <vt:lpstr>Day 5 Goal: I can explain major differences between poems, drama,  and prose, and refer to the structural elements of poems and drama when writing or speaking about a text.</vt:lpstr>
      <vt:lpstr>Slide 17</vt:lpstr>
      <vt:lpstr>Day 5 Goal: I can explain major differences between poems, drama,  and prose, and refer to the structural elements of poems and drama when writing or speaking about a text.</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Animals are Characters, too:</dc:title>
  <dc:creator>Trish</dc:creator>
  <cp:lastModifiedBy>st</cp:lastModifiedBy>
  <cp:revision>30</cp:revision>
  <dcterms:created xsi:type="dcterms:W3CDTF">2012-10-10T14:31:05Z</dcterms:created>
  <dcterms:modified xsi:type="dcterms:W3CDTF">2012-10-15T14:27:53Z</dcterms:modified>
</cp:coreProperties>
</file>